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7" r:id="rId1"/>
  </p:sldMasterIdLst>
  <p:sldIdLst>
    <p:sldId id="271" r:id="rId2"/>
    <p:sldId id="270" r:id="rId3"/>
    <p:sldId id="272" r:id="rId4"/>
    <p:sldId id="263" r:id="rId5"/>
    <p:sldId id="268" r:id="rId6"/>
    <p:sldId id="260" r:id="rId7"/>
    <p:sldId id="261" r:id="rId8"/>
    <p:sldId id="264" r:id="rId9"/>
    <p:sldId id="259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631"/>
  </p:normalViewPr>
  <p:slideViewPr>
    <p:cSldViewPr snapToGrid="0" snapToObjects="1">
      <p:cViewPr varScale="1">
        <p:scale>
          <a:sx n="120" d="100"/>
          <a:sy n="120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Marcador de fech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ector rec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Marca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á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c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8" name="Conector rec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ector rec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c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á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á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ector rec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6" name="Marcador de conteni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á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c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Marcador de conteni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c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á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_tradnl" smtClean="0"/>
              <a:t>Arrastre la imagen al marcador de posición o haga clic en el icono para agregar</a:t>
            </a:r>
            <a:endParaRPr kumimoji="0"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6/6/16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c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Marcador de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811213" y="1163638"/>
            <a:ext cx="8332787" cy="4768850"/>
          </a:xfrm>
        </p:spPr>
        <p:txBody>
          <a:bodyPr>
            <a:normAutofit fontScale="90000"/>
          </a:bodyPr>
          <a:lstStyle/>
          <a:p>
            <a:r>
              <a:rPr lang="es-ES_tradnl" sz="4400" dirty="0" smtClean="0"/>
              <a:t>Reflexiones en torno a la </a:t>
            </a:r>
            <a:r>
              <a:rPr lang="es-ES_tradnl" sz="4400" dirty="0" err="1" smtClean="0"/>
              <a:t>adaptaci</a:t>
            </a:r>
            <a:r>
              <a:rPr lang="es-ES" sz="4400" dirty="0" err="1" smtClean="0"/>
              <a:t>ón</a:t>
            </a: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Isabel </a:t>
            </a:r>
            <a:r>
              <a:rPr lang="es-ES" dirty="0" err="1" smtClean="0"/>
              <a:t>Castells</a:t>
            </a:r>
            <a:r>
              <a:rPr lang="es-ES" dirty="0" smtClean="0"/>
              <a:t> Molina.</a:t>
            </a:r>
            <a:br>
              <a:rPr lang="es-ES" dirty="0" smtClean="0"/>
            </a:br>
            <a:r>
              <a:rPr lang="es-ES" dirty="0" smtClean="0"/>
              <a:t>Universidad de La Laguna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" dirty="0" smtClean="0"/>
              <a:t/>
            </a:r>
            <a:br>
              <a:rPr lang="es-ES" dirty="0" smtClean="0"/>
            </a:br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676106" y="4199861"/>
            <a:ext cx="2325677" cy="80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7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Una cuestión de términos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" dirty="0"/>
              <a:t>Ante todo, un ejercicio de</a:t>
            </a:r>
          </a:p>
          <a:p>
            <a:pPr marL="0" indent="0">
              <a:buNone/>
            </a:pPr>
            <a:r>
              <a:rPr lang="es-ES" dirty="0" smtClean="0"/>
              <a:t>	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INTERTEXTUALIDAD: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 </a:t>
            </a:r>
            <a:r>
              <a:rPr lang="es-ES" dirty="0" err="1" smtClean="0"/>
              <a:t>hipotexto</a:t>
            </a:r>
            <a:r>
              <a:rPr lang="es-ES" dirty="0" smtClean="0"/>
              <a:t> e hipertexto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-traducción</a:t>
            </a:r>
          </a:p>
          <a:p>
            <a:pPr marL="0" indent="0">
              <a:buNone/>
            </a:pPr>
            <a:r>
              <a:rPr lang="es-ES" smtClean="0"/>
              <a:t>-transposición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5823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Dependiendo de la intención y de la relación con el </a:t>
            </a:r>
            <a:r>
              <a:rPr lang="es-ES" dirty="0" err="1" smtClean="0"/>
              <a:t>hipotexto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-Adaptación (con las diferencias inevitables por los lenguajes respectivos)</a:t>
            </a:r>
          </a:p>
          <a:p>
            <a:pPr marL="0" indent="0">
              <a:buNone/>
            </a:pPr>
            <a:r>
              <a:rPr lang="es-ES" dirty="0" smtClean="0"/>
              <a:t>-Versión (el realizador añade su punto de vista)</a:t>
            </a:r>
          </a:p>
          <a:p>
            <a:pPr marL="0" indent="0">
              <a:buNone/>
            </a:pPr>
            <a:r>
              <a:rPr lang="es-ES" dirty="0" smtClean="0"/>
              <a:t>-Adición o resumen (el realizador inventa nuevos episodios o personajes o los suprime)</a:t>
            </a:r>
          </a:p>
          <a:p>
            <a:pPr marL="0" indent="0">
              <a:buNone/>
            </a:pPr>
            <a:r>
              <a:rPr lang="es-ES" dirty="0" smtClean="0"/>
              <a:t>-Inspiración libre (se reinterpreta y reescribe el argumento de partida)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51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/>
              <a:t>	</a:t>
            </a:r>
            <a:r>
              <a:rPr lang="es-ES" sz="3200" dirty="0" smtClean="0"/>
              <a:t>Es preferible hablar de un </a:t>
            </a:r>
            <a:r>
              <a:rPr lang="es-ES" sz="3200" dirty="0" smtClean="0">
                <a:latin typeface="Abadi MT Condensed Extra Bold"/>
                <a:cs typeface="Abadi MT Condensed Extra Bold"/>
              </a:rPr>
              <a:t>viaje</a:t>
            </a:r>
            <a:r>
              <a:rPr lang="es-ES" sz="3200" dirty="0" smtClean="0"/>
              <a:t> de un 	medio a 	otro, de un proceso creativo a 	otro, en lugar de limitadoras 	comparaciones que nos impiden 	valorar lo que escritor y realizador quieren 	contarnos con sus respectivos medios de 	expresión.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8303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“falso problema” de la adaptación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2584" r="-12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24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TORNO A LA ADAPTACIÓN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514350" indent="-514350">
              <a:buAutoNum type="arabicPeriod"/>
            </a:pPr>
            <a:r>
              <a:rPr lang="es-ES" dirty="0" err="1" smtClean="0"/>
              <a:t>Truffaut</a:t>
            </a:r>
            <a:r>
              <a:rPr lang="es-ES" dirty="0" smtClean="0"/>
              <a:t>: “falso problema”. El debate baldío en torno a la fidelidad.</a:t>
            </a:r>
          </a:p>
          <a:p>
            <a:pPr marL="514350" indent="-514350">
              <a:buAutoNum type="arabicPeriod"/>
            </a:pPr>
            <a:r>
              <a:rPr lang="es-ES" dirty="0" smtClean="0"/>
              <a:t>Algunos ejemplos de adaptaciones célebres</a:t>
            </a:r>
          </a:p>
          <a:p>
            <a:pPr marL="514350" indent="-514350">
              <a:buAutoNum type="arabicPeriod"/>
            </a:pPr>
            <a:r>
              <a:rPr lang="es-ES" dirty="0" smtClean="0"/>
              <a:t>Una cuestión de términos</a:t>
            </a:r>
          </a:p>
          <a:p>
            <a:pPr marL="514350" indent="-514350">
              <a:buAutoNum type="arabicPeriod"/>
            </a:pPr>
            <a:r>
              <a:rPr lang="es-ES" dirty="0" smtClean="0"/>
              <a:t>Fecundo diálogo entre artes afines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474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Orson</a:t>
            </a:r>
            <a:r>
              <a:rPr lang="es-ES" dirty="0" smtClean="0"/>
              <a:t> </a:t>
            </a:r>
            <a:r>
              <a:rPr lang="es-ES" dirty="0" err="1" smtClean="0"/>
              <a:t>Welles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3250" b="3250"/>
          <a:stretch>
            <a:fillRect/>
          </a:stretch>
        </p:blipFill>
        <p:spPr/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/>
              <a:t>¿Para qué adaptar una obra si no tienes nada nuevo que decir sobre </a:t>
            </a:r>
            <a:r>
              <a:rPr lang="es-ES" dirty="0" smtClean="0"/>
              <a:t>ella?</a:t>
            </a:r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Welles</a:t>
            </a:r>
            <a:r>
              <a:rPr lang="es-ES" dirty="0" smtClean="0"/>
              <a:t>: adaptador de Shakespeare y Kafka, por ejemplo, con películas memorables.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00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Alfred </a:t>
            </a:r>
            <a:r>
              <a:rPr lang="es-ES" dirty="0" err="1" smtClean="0"/>
              <a:t>Hitchcock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350" r="-4350"/>
          <a:stretch>
            <a:fillRect/>
          </a:stretch>
        </p:blipFill>
        <p:spPr/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i="1" dirty="0" smtClean="0"/>
              <a:t>Rebeca</a:t>
            </a:r>
          </a:p>
          <a:p>
            <a:pPr marL="0" indent="0">
              <a:buNone/>
            </a:pPr>
            <a:endParaRPr lang="es-ES" i="1" dirty="0"/>
          </a:p>
          <a:p>
            <a:pPr marL="0" indent="0">
              <a:buNone/>
            </a:pPr>
            <a:r>
              <a:rPr lang="es-ES" i="1" dirty="0" smtClean="0"/>
              <a:t>Sudores fríos. De entre los muertos </a:t>
            </a:r>
            <a:r>
              <a:rPr lang="es-ES" dirty="0" smtClean="0"/>
              <a:t>(</a:t>
            </a:r>
            <a:r>
              <a:rPr lang="es-ES" dirty="0" err="1" smtClean="0"/>
              <a:t>Boileau</a:t>
            </a:r>
            <a:r>
              <a:rPr lang="es-ES" dirty="0" smtClean="0"/>
              <a:t> y </a:t>
            </a:r>
            <a:r>
              <a:rPr lang="es-ES" dirty="0" err="1" smtClean="0"/>
              <a:t>Narcejack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i="1" dirty="0" smtClean="0"/>
              <a:t>La ventana indiscreta</a:t>
            </a:r>
          </a:p>
          <a:p>
            <a:pPr marL="0" indent="0">
              <a:buNone/>
            </a:pPr>
            <a:endParaRPr lang="es-ES" i="1" dirty="0" smtClean="0"/>
          </a:p>
          <a:p>
            <a:pPr marL="0" indent="0">
              <a:buNone/>
            </a:pPr>
            <a:r>
              <a:rPr lang="es-ES" i="1" dirty="0" smtClean="0"/>
              <a:t>La soga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“La operación </a:t>
            </a:r>
            <a:r>
              <a:rPr lang="es-ES" i="1" dirty="0" smtClean="0"/>
              <a:t>Psicosis</a:t>
            </a:r>
            <a:r>
              <a:rPr lang="es-ES" dirty="0" smtClean="0"/>
              <a:t>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099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John Houston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3182" b="3182"/>
          <a:stretch>
            <a:fillRect/>
          </a:stretch>
        </p:blipFill>
        <p:spPr/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i="1" dirty="0" smtClean="0"/>
          </a:p>
          <a:p>
            <a:pPr marL="0" indent="0">
              <a:buNone/>
            </a:pPr>
            <a:r>
              <a:rPr lang="es-ES" i="1" dirty="0" smtClean="0"/>
              <a:t>Bajo el volcán  </a:t>
            </a:r>
            <a:r>
              <a:rPr lang="es-ES" dirty="0" smtClean="0"/>
              <a:t>(</a:t>
            </a:r>
            <a:r>
              <a:rPr lang="es-ES" dirty="0" err="1" smtClean="0"/>
              <a:t>Malcom</a:t>
            </a:r>
            <a:r>
              <a:rPr lang="es-ES" dirty="0" smtClean="0"/>
              <a:t> </a:t>
            </a:r>
            <a:r>
              <a:rPr lang="es-ES" dirty="0" err="1" smtClean="0"/>
              <a:t>Lowry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endParaRPr lang="es-ES" i="1" dirty="0"/>
          </a:p>
          <a:p>
            <a:pPr marL="0" indent="0">
              <a:buNone/>
            </a:pPr>
            <a:r>
              <a:rPr lang="es-ES" i="1" dirty="0" smtClean="0"/>
              <a:t>Los muertos </a:t>
            </a:r>
            <a:r>
              <a:rPr lang="es-ES" dirty="0" smtClean="0"/>
              <a:t>(James Joyce)</a:t>
            </a:r>
          </a:p>
          <a:p>
            <a:pPr marL="0" indent="0">
              <a:buNone/>
            </a:pPr>
            <a:endParaRPr lang="es-ES" i="1" dirty="0"/>
          </a:p>
          <a:p>
            <a:pPr marL="0" indent="0">
              <a:buNone/>
            </a:pPr>
            <a:r>
              <a:rPr lang="es-ES" i="1" dirty="0" smtClean="0"/>
              <a:t>La noche de la iguana </a:t>
            </a:r>
            <a:r>
              <a:rPr lang="es-ES" dirty="0" smtClean="0"/>
              <a:t>(Tennessee Williams)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4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Luis Buñuel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4412" b="4412"/>
          <a:stretch>
            <a:fillRect/>
          </a:stretch>
        </p:blipFill>
        <p:spPr/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Benito Pérez Galdós:</a:t>
            </a:r>
          </a:p>
          <a:p>
            <a:pPr marL="0" indent="0">
              <a:buNone/>
            </a:pPr>
            <a:endParaRPr lang="es-ES" i="1" dirty="0"/>
          </a:p>
          <a:p>
            <a:pPr marL="0" indent="0">
              <a:buNone/>
            </a:pPr>
            <a:r>
              <a:rPr lang="es-ES" i="1" dirty="0" smtClean="0"/>
              <a:t>  </a:t>
            </a:r>
            <a:r>
              <a:rPr lang="es-ES" i="1" dirty="0" err="1" smtClean="0"/>
              <a:t>Tristana</a:t>
            </a:r>
            <a:r>
              <a:rPr lang="es-ES" dirty="0" smtClean="0"/>
              <a:t>  y </a:t>
            </a:r>
            <a:r>
              <a:rPr lang="es-ES" i="1" dirty="0" err="1" smtClean="0"/>
              <a:t>Nazarín</a:t>
            </a:r>
            <a:endParaRPr lang="es-ES" i="1" dirty="0" smtClean="0"/>
          </a:p>
          <a:p>
            <a:pPr marL="0" indent="0">
              <a:buNone/>
            </a:pPr>
            <a:endParaRPr lang="es-ES" i="1" dirty="0"/>
          </a:p>
          <a:p>
            <a:pPr marL="0" indent="0">
              <a:buNone/>
            </a:pPr>
            <a:r>
              <a:rPr lang="es-ES" dirty="0" smtClean="0"/>
              <a:t>Mercedes Pinto:</a:t>
            </a:r>
          </a:p>
          <a:p>
            <a:pPr marL="0" indent="0">
              <a:buNone/>
            </a:pPr>
            <a:r>
              <a:rPr lang="es-ES" i="1" dirty="0" smtClean="0"/>
              <a:t>        	     Él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2716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Stanley </a:t>
            </a:r>
            <a:r>
              <a:rPr lang="es-ES" dirty="0" err="1" smtClean="0"/>
              <a:t>Kubrick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141" r="5141"/>
          <a:stretch>
            <a:fillRect/>
          </a:stretch>
        </p:blipFill>
        <p:spPr/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s-ES" dirty="0" smtClean="0"/>
          </a:p>
          <a:p>
            <a:pPr marL="0" indent="0">
              <a:buNone/>
            </a:pPr>
            <a:endParaRPr lang="es-ES" i="1" dirty="0" smtClean="0"/>
          </a:p>
          <a:p>
            <a:pPr marL="0" indent="0">
              <a:buNone/>
            </a:pPr>
            <a:r>
              <a:rPr lang="es-ES" i="1" dirty="0" smtClean="0"/>
              <a:t>Lolita (W. </a:t>
            </a:r>
            <a:r>
              <a:rPr lang="es-ES" i="1" dirty="0" err="1" smtClean="0"/>
              <a:t>Nabokov</a:t>
            </a:r>
            <a:r>
              <a:rPr lang="es-ES" i="1" dirty="0" smtClean="0"/>
              <a:t>)</a:t>
            </a:r>
          </a:p>
          <a:p>
            <a:pPr marL="0" indent="0">
              <a:buNone/>
            </a:pPr>
            <a:endParaRPr lang="es-ES" i="1" dirty="0" smtClean="0"/>
          </a:p>
          <a:p>
            <a:pPr marL="0" indent="0">
              <a:buNone/>
            </a:pPr>
            <a:r>
              <a:rPr lang="es-ES" i="1" dirty="0" smtClean="0"/>
              <a:t>La naranja mecánica (</a:t>
            </a:r>
            <a:r>
              <a:rPr lang="es-ES" i="1" dirty="0" err="1" smtClean="0"/>
              <a:t>Antony</a:t>
            </a:r>
            <a:r>
              <a:rPr lang="es-ES" i="1" dirty="0" smtClean="0"/>
              <a:t> </a:t>
            </a:r>
            <a:r>
              <a:rPr lang="es-ES" i="1" dirty="0" err="1" smtClean="0"/>
              <a:t>Burgess</a:t>
            </a:r>
            <a:r>
              <a:rPr lang="es-ES" i="1" dirty="0" smtClean="0"/>
              <a:t>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i="1" dirty="0" smtClean="0"/>
              <a:t>Barry </a:t>
            </a:r>
            <a:r>
              <a:rPr lang="es-ES" i="1" dirty="0" err="1" smtClean="0"/>
              <a:t>Lindom</a:t>
            </a:r>
            <a:r>
              <a:rPr lang="es-ES" i="1" dirty="0" smtClean="0"/>
              <a:t> </a:t>
            </a:r>
            <a:r>
              <a:rPr lang="es-ES" dirty="0" smtClean="0"/>
              <a:t>(W. M. </a:t>
            </a:r>
            <a:r>
              <a:rPr lang="es-ES" dirty="0" err="1" smtClean="0"/>
              <a:t>Thackeray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i="1" dirty="0" smtClean="0"/>
              <a:t>El resplandor </a:t>
            </a:r>
            <a:r>
              <a:rPr lang="es-ES" dirty="0" smtClean="0"/>
              <a:t>(S. King)</a:t>
            </a:r>
          </a:p>
        </p:txBody>
      </p:sp>
    </p:spTree>
    <p:extLst>
      <p:ext uri="{BB962C8B-B14F-4D97-AF65-F5344CB8AC3E}">
        <p14:creationId xmlns:p14="http://schemas.microsoft.com/office/powerpoint/2010/main" val="26780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Arturo </a:t>
            </a:r>
            <a:r>
              <a:rPr lang="es-ES" dirty="0" err="1" smtClean="0"/>
              <a:t>Ripstein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4368" b="4368"/>
          <a:stretch>
            <a:fillRect/>
          </a:stretch>
        </p:blipFill>
        <p:spPr/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“El Puerto”  (</a:t>
            </a:r>
            <a:r>
              <a:rPr lang="es-ES" dirty="0" err="1" smtClean="0"/>
              <a:t>Maupassant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r>
              <a:rPr lang="es-ES" i="1" dirty="0" smtClean="0"/>
              <a:t>La mujer del puerto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Medea, </a:t>
            </a:r>
            <a:r>
              <a:rPr lang="es-ES" i="1" dirty="0" smtClean="0"/>
              <a:t>Así es la vida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Madame </a:t>
            </a:r>
            <a:r>
              <a:rPr lang="es-ES" dirty="0" err="1" smtClean="0"/>
              <a:t>Bobary</a:t>
            </a:r>
            <a:r>
              <a:rPr lang="es-ES" i="1" dirty="0" smtClean="0"/>
              <a:t>, Las razones del corazón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9977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Cívico.thmx</Template>
  <TotalTime>113</TotalTime>
  <Words>265</Words>
  <Application>Microsoft Macintosh PowerPoint</Application>
  <PresentationFormat>Presentación en pantalla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Abadi MT Condensed Extra Bold</vt:lpstr>
      <vt:lpstr>Georgia</vt:lpstr>
      <vt:lpstr>Wingdings</vt:lpstr>
      <vt:lpstr>Wingdings 2</vt:lpstr>
      <vt:lpstr>Cívico</vt:lpstr>
      <vt:lpstr>Reflexiones en torno a la adaptación   Isabel Castells Molina. Universidad de La Laguna      </vt:lpstr>
      <vt:lpstr>El “falso problema” de la adaptación</vt:lpstr>
      <vt:lpstr>EN TORNO A LA ADAPTACIÓN</vt:lpstr>
      <vt:lpstr>Orson Welles</vt:lpstr>
      <vt:lpstr>Alfred Hitchcock</vt:lpstr>
      <vt:lpstr>John Houston</vt:lpstr>
      <vt:lpstr>Luis Buñuel</vt:lpstr>
      <vt:lpstr>Stanley Kubrick</vt:lpstr>
      <vt:lpstr>Arturo Ripstein</vt:lpstr>
      <vt:lpstr>Una cuestión de términos</vt:lpstr>
      <vt:lpstr> Dependiendo de la intención y de la relación con el hipotexto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falso problema de la adptación</dc:title>
  <dc:creator>isabel</dc:creator>
  <cp:lastModifiedBy>Isabel Castells Molina</cp:lastModifiedBy>
  <cp:revision>13</cp:revision>
  <dcterms:created xsi:type="dcterms:W3CDTF">2014-06-19T16:43:37Z</dcterms:created>
  <dcterms:modified xsi:type="dcterms:W3CDTF">2016-06-06T12:43:14Z</dcterms:modified>
</cp:coreProperties>
</file>