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44" r:id="rId1"/>
  </p:sldMasterIdLst>
  <p:notesMasterIdLst>
    <p:notesMasterId r:id="rId24"/>
  </p:notesMasterIdLst>
  <p:sldIdLst>
    <p:sldId id="256" r:id="rId2"/>
    <p:sldId id="301" r:id="rId3"/>
    <p:sldId id="278" r:id="rId4"/>
    <p:sldId id="279" r:id="rId5"/>
    <p:sldId id="280" r:id="rId6"/>
    <p:sldId id="288" r:id="rId7"/>
    <p:sldId id="302" r:id="rId8"/>
    <p:sldId id="284" r:id="rId9"/>
    <p:sldId id="282" r:id="rId10"/>
    <p:sldId id="260" r:id="rId11"/>
    <p:sldId id="265" r:id="rId12"/>
    <p:sldId id="290" r:id="rId13"/>
    <p:sldId id="266" r:id="rId14"/>
    <p:sldId id="270" r:id="rId15"/>
    <p:sldId id="291" r:id="rId16"/>
    <p:sldId id="305" r:id="rId17"/>
    <p:sldId id="307" r:id="rId18"/>
    <p:sldId id="299" r:id="rId19"/>
    <p:sldId id="297" r:id="rId20"/>
    <p:sldId id="298" r:id="rId21"/>
    <p:sldId id="304" r:id="rId22"/>
    <p:sldId id="310" r:id="rId2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631"/>
  </p:normalViewPr>
  <p:slideViewPr>
    <p:cSldViewPr snapToGrid="0" snapToObjects="1">
      <p:cViewPr varScale="1">
        <p:scale>
          <a:sx n="120" d="100"/>
          <a:sy n="120" d="100"/>
        </p:scale>
        <p:origin x="14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4D7EC-296F-1148-8AED-B2EC4102CBF4}" type="datetimeFigureOut">
              <a:rPr lang="es-ES" smtClean="0"/>
              <a:t>6/6/16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FBC13-05C1-354E-A9C8-F34702293AD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244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_tradnl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cxnSp>
        <p:nvCxnSpPr>
          <p:cNvPr id="8" name="Conector rec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Marcador de fech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DE79-7ADE-7B4D-AC31-6DD93FE4D0A7}" type="datetimeFigureOut">
              <a:rPr lang="es-ES" smtClean="0"/>
              <a:t>6/6/16</a:t>
            </a:fld>
            <a:endParaRPr lang="es-ES"/>
          </a:p>
        </p:txBody>
      </p:sp>
      <p:sp>
        <p:nvSpPr>
          <p:cNvPr id="16" name="Marcador de número de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  <p:sp>
        <p:nvSpPr>
          <p:cNvPr id="17" name="Marcador de pie de pá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DE79-7ADE-7B4D-AC31-6DD93FE4D0A7}" type="datetimeFigureOut">
              <a:rPr lang="es-ES" smtClean="0"/>
              <a:t>6/6/16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AB-C8B2-AC4E-8417-B8F656C6DE2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DE79-7ADE-7B4D-AC31-6DD93FE4D0A7}" type="datetimeFigureOut">
              <a:rPr lang="es-ES" smtClean="0"/>
              <a:t>6/6/16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AB-C8B2-AC4E-8417-B8F656C6DE2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9550288-25ED-6C42-ACF2-8B5A2E87EAD5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868410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ECC9BB-FC83-1444-91FF-09B189E80F1C}" type="datetime1">
              <a:rPr lang="en-US" smtClean="0"/>
              <a:pPr>
                <a:defRPr/>
              </a:pPr>
              <a:t>6/6/16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0C14E-42A3-1742-BE87-77C94CA80CC8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527909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14" name="Marcador de fech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37DE79-7ADE-7B4D-AC31-6DD93FE4D0A7}" type="datetimeFigureOut">
              <a:rPr lang="es-ES" smtClean="0"/>
              <a:t>6/6/16</a:t>
            </a:fld>
            <a:endParaRPr lang="es-ES"/>
          </a:p>
        </p:txBody>
      </p:sp>
      <p:sp>
        <p:nvSpPr>
          <p:cNvPr id="15" name="Marcador de número de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BBF2EAB-C8B2-AC4E-8417-B8F656C6DE2A}" type="slidenum">
              <a:rPr lang="es-ES" smtClean="0"/>
              <a:t>‹Nr.›</a:t>
            </a:fld>
            <a:endParaRPr lang="es-ES"/>
          </a:p>
        </p:txBody>
      </p:sp>
      <p:sp>
        <p:nvSpPr>
          <p:cNvPr id="16" name="Marcador de pie de pá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DE79-7ADE-7B4D-AC31-6DD93FE4D0A7}" type="datetimeFigureOut">
              <a:rPr lang="es-ES" smtClean="0"/>
              <a:t>6/6/16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AB-C8B2-AC4E-8417-B8F656C6DE2A}" type="slidenum">
              <a:rPr lang="es-ES" smtClean="0"/>
              <a:t>‹Nr.›</a:t>
            </a:fld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DE79-7ADE-7B4D-AC31-6DD93FE4D0A7}" type="datetimeFigureOut">
              <a:rPr lang="es-ES" smtClean="0"/>
              <a:t>6/6/16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AB-C8B2-AC4E-8417-B8F656C6DE2A}" type="slidenum">
              <a:rPr lang="es-ES" smtClean="0"/>
              <a:t>‹Nr.›</a:t>
            </a:fld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11" name="Marcador de conteni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13" name="Marcador de conteni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AB-C8B2-AC4E-8417-B8F656C6DE2A}" type="slidenum">
              <a:rPr lang="es-ES" smtClean="0"/>
              <a:t>‹Nr.›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DE79-7ADE-7B4D-AC31-6DD93FE4D0A7}" type="datetimeFigureOut">
              <a:rPr lang="es-ES" smtClean="0"/>
              <a:t>6/6/16</a:t>
            </a:fld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32" name="Marcador de conteni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34" name="Marcador de conteni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12" name="Marcador de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DE79-7ADE-7B4D-AC31-6DD93FE4D0A7}" type="datetimeFigureOut">
              <a:rPr lang="es-ES" smtClean="0"/>
              <a:t>6/6/16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AB-C8B2-AC4E-8417-B8F656C6DE2A}" type="slidenum">
              <a:rPr lang="es-ES" smtClean="0"/>
              <a:t>‹Nr.›</a:t>
            </a:fld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DE79-7ADE-7B4D-AC31-6DD93FE4D0A7}" type="datetimeFigureOut">
              <a:rPr lang="es-ES" smtClean="0"/>
              <a:t>6/6/16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AB-C8B2-AC4E-8417-B8F656C6DE2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conteni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37DE79-7ADE-7B4D-AC31-6DD93FE4D0A7}" type="datetimeFigureOut">
              <a:rPr lang="es-ES" smtClean="0"/>
              <a:t>6/6/16</a:t>
            </a:fld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BF2EAB-C8B2-AC4E-8417-B8F656C6DE2A}" type="slidenum">
              <a:rPr lang="es-ES" smtClean="0"/>
              <a:t>‹Nr.›</a:t>
            </a:fld>
            <a:endParaRPr lang="es-ES"/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_tradnl" smtClean="0"/>
              <a:t>Arrastre la imagen al marcador de posición o haga clic en el icono para agregar</a:t>
            </a:r>
            <a:endParaRPr kumimoji="0"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DE79-7ADE-7B4D-AC31-6DD93FE4D0A7}" type="datetimeFigureOut">
              <a:rPr lang="es-ES" smtClean="0"/>
              <a:t>6/6/16</a:t>
            </a:fld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F2EAB-C8B2-AC4E-8417-B8F656C6DE2A}" type="slidenum">
              <a:rPr lang="es-ES" smtClean="0"/>
              <a:t>‹Nr.›</a:t>
            </a:fld>
            <a:endParaRPr lang="es-ES"/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 lang="en-US"/>
          </a:p>
        </p:txBody>
      </p:sp>
      <p:sp>
        <p:nvSpPr>
          <p:cNvPr id="24" name="Marcador de fech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E37DE79-7ADE-7B4D-AC31-6DD93FE4D0A7}" type="datetimeFigureOut">
              <a:rPr lang="es-ES" smtClean="0"/>
              <a:t>6/6/16</a:t>
            </a:fld>
            <a:endParaRPr lang="es-ES"/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Marcador de número de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BBF2EAB-C8B2-AC4E-8417-B8F656C6DE2A}" type="slidenum">
              <a:rPr lang="es-ES" smtClean="0"/>
              <a:t>‹Nr.›</a:t>
            </a:fld>
            <a:endParaRPr lang="es-ES"/>
          </a:p>
        </p:txBody>
      </p:sp>
      <p:sp>
        <p:nvSpPr>
          <p:cNvPr id="5" name="Marcador de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  <p:sldLayoutId id="2147484159" r:id="rId13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50064" y="1265274"/>
            <a:ext cx="5720317" cy="339191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El </a:t>
            </a:r>
            <a:r>
              <a:rPr lang="es-ES" dirty="0"/>
              <a:t>surrealismo y el cine</a:t>
            </a:r>
            <a:br>
              <a:rPr lang="es-ES" dirty="0"/>
            </a:br>
            <a:r>
              <a:rPr lang="es-ES" dirty="0"/>
              <a:t>Luis Buñuel y </a:t>
            </a:r>
            <a:r>
              <a:rPr lang="es-ES" dirty="0" err="1"/>
              <a:t>Jan</a:t>
            </a:r>
            <a:r>
              <a:rPr lang="es-ES" dirty="0"/>
              <a:t> </a:t>
            </a:r>
            <a:r>
              <a:rPr lang="es-ES" dirty="0" err="1">
                <a:latin typeface="Calibri"/>
                <a:cs typeface="Calibri"/>
              </a:rPr>
              <a:t>Š</a:t>
            </a:r>
            <a:r>
              <a:rPr lang="es-ES" dirty="0" err="1"/>
              <a:t>vankmajer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3100" dirty="0" smtClean="0"/>
              <a:t>Isabel </a:t>
            </a:r>
            <a:r>
              <a:rPr lang="es-ES" sz="3100" dirty="0" err="1" smtClean="0"/>
              <a:t>Castells</a:t>
            </a:r>
            <a:r>
              <a:rPr lang="es-ES" sz="3100" dirty="0" smtClean="0"/>
              <a:t>,  Universidad de La Laguna</a:t>
            </a:r>
            <a:endParaRPr lang="es-ES" sz="31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984" y="4842804"/>
            <a:ext cx="14986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6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6"/>
          <p:cNvSpPr>
            <a:spLocks noGrp="1"/>
          </p:cNvSpPr>
          <p:nvPr>
            <p:ph type="ctrTitle" idx="4294967295"/>
          </p:nvPr>
        </p:nvSpPr>
        <p:spPr>
          <a:xfrm>
            <a:off x="1114425" y="1658938"/>
            <a:ext cx="8029575" cy="3379787"/>
          </a:xfrm>
        </p:spPr>
        <p:txBody>
          <a:bodyPr/>
          <a:lstStyle/>
          <a:p>
            <a:r>
              <a:rPr lang="es-ES" dirty="0">
                <a:latin typeface="Calibri" charset="0"/>
                <a:ea typeface="ＭＳ Ｐゴシック" charset="0"/>
                <a:cs typeface="ＭＳ Ｐゴシック" charset="0"/>
              </a:rPr>
              <a:t>LA </a:t>
            </a:r>
            <a:r>
              <a:rPr lang="es-ES" i="1" dirty="0">
                <a:latin typeface="Calibri" charset="0"/>
                <a:ea typeface="ＭＳ Ｐゴシック" charset="0"/>
                <a:cs typeface="ＭＳ Ｐゴシック" charset="0"/>
              </a:rPr>
              <a:t>VIDA SECRETA </a:t>
            </a:r>
            <a:r>
              <a:rPr lang="es-ES" dirty="0">
                <a:latin typeface="Calibri" charset="0"/>
                <a:ea typeface="ＭＳ Ｐゴシック" charset="0"/>
                <a:cs typeface="ＭＳ Ｐゴシック" charset="0"/>
              </a:rPr>
              <a:t>DE LOS OBJETOS</a:t>
            </a:r>
          </a:p>
        </p:txBody>
      </p:sp>
    </p:spTree>
    <p:extLst>
      <p:ext uri="{BB962C8B-B14F-4D97-AF65-F5344CB8AC3E}">
        <p14:creationId xmlns:p14="http://schemas.microsoft.com/office/powerpoint/2010/main" val="212246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ítulo 6"/>
          <p:cNvSpPr>
            <a:spLocks noGrp="1"/>
          </p:cNvSpPr>
          <p:nvPr>
            <p:ph type="ctrTitle" idx="4294967295"/>
          </p:nvPr>
        </p:nvSpPr>
        <p:spPr>
          <a:xfrm>
            <a:off x="1197428" y="817563"/>
            <a:ext cx="6694715" cy="2665865"/>
          </a:xfrm>
        </p:spPr>
        <p:txBody>
          <a:bodyPr>
            <a:normAutofit/>
          </a:bodyPr>
          <a:lstStyle/>
          <a:p>
            <a:r>
              <a:rPr lang="es-ES" sz="6000" dirty="0" smtClean="0">
                <a:latin typeface="Calibri" charset="0"/>
                <a:ea typeface="ＭＳ Ｐゴシック" charset="0"/>
                <a:cs typeface="Calibri" charset="0"/>
              </a:rPr>
              <a:t>        LA REALIDAD </a:t>
            </a:r>
            <a:br>
              <a:rPr lang="es-ES" sz="6000" dirty="0" smtClean="0">
                <a:latin typeface="Calibri" charset="0"/>
                <a:ea typeface="ＭＳ Ｐゴシック" charset="0"/>
                <a:cs typeface="Calibri" charset="0"/>
              </a:rPr>
            </a:br>
            <a:r>
              <a:rPr lang="es-ES" sz="6000" dirty="0" smtClean="0">
                <a:latin typeface="Calibri" charset="0"/>
                <a:ea typeface="ＭＳ Ｐゴシック" charset="0"/>
                <a:cs typeface="Calibri" charset="0"/>
              </a:rPr>
              <a:t>         DEL SUEÑO</a:t>
            </a:r>
            <a:endParaRPr lang="es-ES" sz="600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1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62369" y="-808468"/>
            <a:ext cx="3170219" cy="2287644"/>
          </a:xfrm>
        </p:spPr>
        <p:txBody>
          <a:bodyPr/>
          <a:lstStyle/>
          <a:p>
            <a:r>
              <a:rPr lang="es-ES" sz="2000" dirty="0" smtClean="0"/>
              <a:t>VASOS COMUNICANTES</a:t>
            </a:r>
            <a:endParaRPr lang="es-ES" sz="2000" dirty="0"/>
          </a:p>
        </p:txBody>
      </p:sp>
      <p:pic>
        <p:nvPicPr>
          <p:cNvPr id="28674" name="Marcador de posición de imagen 4" descr="surviving-life-theory-and-practice-sobrevivie-L-MKEPk4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2" r="29682"/>
          <a:stretch>
            <a:fillRect/>
          </a:stretch>
        </p:blipFill>
        <p:spPr>
          <a:xfrm rot="21421631">
            <a:off x="808793" y="667560"/>
            <a:ext cx="3468664" cy="5124723"/>
          </a:xfrm>
          <a:prstGeom prst="rect">
            <a:avLst/>
          </a:prstGeom>
        </p:spPr>
      </p:pic>
      <p:sp>
        <p:nvSpPr>
          <p:cNvPr id="7" name="Marcador de contenido 6"/>
          <p:cNvSpPr>
            <a:spLocks noGrp="1"/>
          </p:cNvSpPr>
          <p:nvPr>
            <p:ph type="body" sz="half" idx="2"/>
          </p:nvPr>
        </p:nvSpPr>
        <p:spPr>
          <a:xfrm>
            <a:off x="5017546" y="2002118"/>
            <a:ext cx="3566158" cy="3451411"/>
          </a:xfrm>
        </p:spPr>
        <p:txBody>
          <a:bodyPr rtlCol="0">
            <a:normAutofit fontScale="25000" lnSpcReduction="20000"/>
          </a:bodyPr>
          <a:lstStyle/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r>
              <a:rPr lang="es-ES" sz="8000" dirty="0">
                <a:latin typeface="Calibri"/>
                <a:ea typeface="+mn-ea"/>
                <a:cs typeface="Calibri"/>
              </a:rPr>
              <a:t>Creo en la futura armonización de estos dos estados, aparentemente tan contradictorios, que son el sueño y la realidad, en una especie de realidad absoluta, en una </a:t>
            </a:r>
            <a:r>
              <a:rPr lang="es-ES" sz="8000" dirty="0" err="1">
                <a:latin typeface="Calibri"/>
                <a:ea typeface="+mn-ea"/>
                <a:cs typeface="Calibri"/>
              </a:rPr>
              <a:t>sobrerrealidad</a:t>
            </a:r>
            <a:r>
              <a:rPr lang="es-ES" sz="8000" dirty="0">
                <a:latin typeface="Calibri"/>
                <a:ea typeface="+mn-ea"/>
                <a:cs typeface="Calibri"/>
              </a:rPr>
              <a:t> o </a:t>
            </a:r>
            <a:r>
              <a:rPr lang="es-ES" sz="8000" dirty="0" err="1">
                <a:latin typeface="Calibri"/>
                <a:ea typeface="+mn-ea"/>
                <a:cs typeface="Calibri"/>
              </a:rPr>
              <a:t>surrealidad</a:t>
            </a:r>
            <a:r>
              <a:rPr lang="es-ES" sz="8000" dirty="0">
                <a:latin typeface="Calibri"/>
                <a:ea typeface="+mn-ea"/>
                <a:cs typeface="Calibri"/>
              </a:rPr>
              <a:t>, si así se la puede llamar.    </a:t>
            </a:r>
            <a:endParaRPr lang="es-ES" sz="8000" dirty="0" smtClean="0">
              <a:latin typeface="Calibri"/>
              <a:ea typeface="+mn-ea"/>
              <a:cs typeface="Calibri"/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s-ES" sz="8000" dirty="0" smtClean="0">
                <a:latin typeface="Calibri"/>
                <a:ea typeface="+mn-ea"/>
                <a:cs typeface="Calibri"/>
              </a:rPr>
              <a:t> (A.   </a:t>
            </a:r>
            <a:r>
              <a:rPr lang="es-ES" sz="8000" dirty="0">
                <a:latin typeface="Calibri"/>
                <a:ea typeface="+mn-ea"/>
                <a:cs typeface="Calibri"/>
              </a:rPr>
              <a:t>Breton, </a:t>
            </a:r>
            <a:r>
              <a:rPr lang="es-ES" sz="8000" i="1" dirty="0">
                <a:latin typeface="Calibri"/>
                <a:ea typeface="+mn-ea"/>
                <a:cs typeface="Calibri"/>
              </a:rPr>
              <a:t> Primer </a:t>
            </a:r>
            <a:r>
              <a:rPr lang="es-ES" sz="8000" i="1" dirty="0" smtClean="0">
                <a:latin typeface="Calibri"/>
                <a:ea typeface="+mn-ea"/>
                <a:cs typeface="Calibri"/>
              </a:rPr>
              <a:t>Manifiesto)</a:t>
            </a:r>
            <a:endParaRPr lang="es-ES" sz="8000" i="1" dirty="0">
              <a:latin typeface="Calibri"/>
              <a:ea typeface="+mn-ea"/>
              <a:cs typeface="Calibri"/>
            </a:endParaRPr>
          </a:p>
          <a:p>
            <a:pPr fontAlgn="auto">
              <a:spcAft>
                <a:spcPts val="0"/>
              </a:spcAft>
              <a:defRPr/>
            </a:pPr>
            <a:endParaRPr lang="es-ES" sz="26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9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Marcador de contenido 6" descr="02_magritt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71" r="-10271"/>
          <a:stretch>
            <a:fillRect/>
          </a:stretch>
        </p:blipFill>
        <p:spPr/>
      </p:pic>
      <p:sp>
        <p:nvSpPr>
          <p:cNvPr id="6" name="Marcador de texto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dirty="0">
                <a:latin typeface="Calibri"/>
                <a:cs typeface="Calibri"/>
              </a:rPr>
              <a:t>Toma el sueño por realidad y la </a:t>
            </a:r>
            <a:r>
              <a:rPr lang="es-ES" dirty="0" smtClean="0">
                <a:latin typeface="Calibri"/>
                <a:cs typeface="Calibri"/>
              </a:rPr>
              <a:t>realidad por </a:t>
            </a:r>
            <a:r>
              <a:rPr lang="es-ES" dirty="0">
                <a:latin typeface="Calibri"/>
                <a:cs typeface="Calibri"/>
              </a:rPr>
              <a:t>sueño. No hay pasadizos lógicos. Entre el sueño y la realidad solamente hay un ínfimo movimiento físico: el de cerrar o abrir los ojos. En el sueño despierto, ni siquiera existe ese movimiento. </a:t>
            </a:r>
            <a:r>
              <a:rPr lang="es-ES" dirty="0" smtClean="0">
                <a:latin typeface="Calibri"/>
                <a:cs typeface="Calibri"/>
              </a:rPr>
              <a:t>	</a:t>
            </a:r>
          </a:p>
          <a:p>
            <a:pPr marL="0" indent="0" algn="just">
              <a:buNone/>
            </a:pPr>
            <a:r>
              <a:rPr lang="es-ES" dirty="0" smtClean="0">
                <a:latin typeface="Calibri"/>
                <a:cs typeface="Calibri"/>
              </a:rPr>
              <a:t>(</a:t>
            </a:r>
            <a:r>
              <a:rPr lang="es-ES" dirty="0"/>
              <a:t>JAN </a:t>
            </a:r>
            <a:r>
              <a:rPr lang="es-ES" dirty="0">
                <a:latin typeface="Calibri"/>
                <a:cs typeface="Calibri"/>
              </a:rPr>
              <a:t>Š</a:t>
            </a:r>
            <a:r>
              <a:rPr lang="es-ES" dirty="0"/>
              <a:t>VANKMAJER</a:t>
            </a:r>
            <a:r>
              <a:rPr lang="es-ES" dirty="0" smtClean="0">
                <a:latin typeface="Calibri"/>
                <a:cs typeface="Calibri"/>
              </a:rPr>
              <a:t>, </a:t>
            </a:r>
            <a:r>
              <a:rPr lang="es-ES" i="1" dirty="0" smtClean="0">
                <a:latin typeface="Calibri"/>
                <a:cs typeface="Calibri"/>
              </a:rPr>
              <a:t>Decálogo</a:t>
            </a:r>
            <a:r>
              <a:rPr lang="es-ES" dirty="0">
                <a:latin typeface="Calibri"/>
                <a:cs typeface="Calibri"/>
              </a:rPr>
              <a:t>, IV)</a:t>
            </a:r>
          </a:p>
          <a:p>
            <a:pPr marL="0" indent="0">
              <a:buNone/>
            </a:pP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177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Goudy Old Style" charset="0"/>
                <a:ea typeface="ＭＳ Ｐゴシック" charset="0"/>
                <a:cs typeface="ＭＳ Ｐゴシック" charset="0"/>
              </a:rPr>
              <a:t>	</a:t>
            </a:r>
            <a:endParaRPr lang="es-ES" i="1" dirty="0"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5800" y="2304143"/>
            <a:ext cx="7924800" cy="3639457"/>
          </a:xfrm>
        </p:spPr>
        <p:txBody>
          <a:bodyPr/>
          <a:lstStyle/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	</a:t>
            </a:r>
            <a:r>
              <a:rPr lang="es-ES" dirty="0"/>
              <a:t> </a:t>
            </a:r>
            <a:r>
              <a:rPr lang="es-ES" dirty="0" smtClean="0"/>
              <a:t>   </a:t>
            </a:r>
            <a:r>
              <a:rPr lang="es-ES" sz="4400" dirty="0" smtClean="0"/>
              <a:t>EL </a:t>
            </a:r>
            <a:r>
              <a:rPr lang="es-ES" sz="4400" i="1" dirty="0" smtClean="0"/>
              <a:t>AMOUR FOU    </a:t>
            </a:r>
            <a:endParaRPr lang="es-ES" sz="4400" i="1" dirty="0"/>
          </a:p>
        </p:txBody>
      </p:sp>
    </p:spTree>
    <p:extLst>
      <p:ext uri="{BB962C8B-B14F-4D97-AF65-F5344CB8AC3E}">
        <p14:creationId xmlns:p14="http://schemas.microsoft.com/office/powerpoint/2010/main" val="155508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400" dirty="0" smtClean="0">
                <a:latin typeface="Calibri"/>
                <a:cs typeface="Calibri"/>
              </a:rPr>
              <a:t/>
            </a:r>
            <a:br>
              <a:rPr lang="es-ES" sz="4400" dirty="0" smtClean="0">
                <a:latin typeface="Calibri"/>
                <a:cs typeface="Calibri"/>
              </a:rPr>
            </a:br>
            <a:r>
              <a:rPr lang="es-ES" sz="4400" dirty="0" smtClean="0">
                <a:latin typeface="Calibri" charset="0"/>
                <a:cs typeface="Calibri" charset="0"/>
              </a:rPr>
              <a:t>A</a:t>
            </a:r>
            <a:r>
              <a:rPr lang="es-ES" sz="4400" dirty="0">
                <a:latin typeface="Calibri" charset="0"/>
                <a:cs typeface="Calibri" charset="0"/>
              </a:rPr>
              <a:t>. Breton, </a:t>
            </a:r>
            <a:r>
              <a:rPr lang="es-ES" sz="4400" i="1" dirty="0">
                <a:latin typeface="Calibri" charset="0"/>
                <a:cs typeface="Calibri" charset="0"/>
              </a:rPr>
              <a:t>Segundo </a:t>
            </a:r>
            <a:r>
              <a:rPr lang="es-ES" sz="4400" i="1" dirty="0" smtClean="0">
                <a:latin typeface="Calibri" charset="0"/>
                <a:cs typeface="Calibri" charset="0"/>
              </a:rPr>
              <a:t>manifiesto</a:t>
            </a:r>
            <a:r>
              <a:rPr lang="es-ES" sz="4400" dirty="0">
                <a:latin typeface="Calibri"/>
                <a:cs typeface="Calibri"/>
              </a:rPr>
              <a:t/>
            </a:r>
            <a:br>
              <a:rPr lang="es-ES" sz="4400" dirty="0">
                <a:latin typeface="Calibri"/>
                <a:cs typeface="Calibri"/>
              </a:rPr>
            </a:b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/>
        <p:txBody>
          <a:bodyPr rtlCol="0">
            <a:noAutofit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es-ES" sz="2400" dirty="0" smtClean="0">
                <a:latin typeface="Calibri"/>
                <a:cs typeface="Calibri"/>
              </a:rPr>
              <a:t>Si hay una idea que parece haber escapado por el momento a todo intento de reducción, haber resistido a los más conspicuos pesimistas, esa idea es, a nuestro parecer, la idea del amor, que puede reconciliar a cualquier hombre, momentáneamente o no, con la idea de la vida.</a:t>
            </a:r>
          </a:p>
        </p:txBody>
      </p:sp>
      <p:pic>
        <p:nvPicPr>
          <p:cNvPr id="32770" name="Marcador de contenido 3" descr="Jindfich-Styrsky-1933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4" b="272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23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err="1">
                <a:latin typeface="Calibri" charset="0"/>
                <a:cs typeface="Calibri" charset="0"/>
              </a:rPr>
              <a:t>Toyen</a:t>
            </a:r>
            <a:r>
              <a:rPr lang="es-ES" sz="4000" dirty="0">
                <a:latin typeface="Calibri" charset="0"/>
                <a:cs typeface="Calibri" charset="0"/>
              </a:rPr>
              <a:t>              </a:t>
            </a:r>
            <a:r>
              <a:rPr lang="es-ES" sz="4000" dirty="0" smtClean="0">
                <a:latin typeface="Calibri" charset="0"/>
                <a:cs typeface="Calibri" charset="0"/>
              </a:rPr>
              <a:t>			</a:t>
            </a:r>
            <a:r>
              <a:rPr lang="es-ES" sz="4000" dirty="0" err="1" smtClean="0">
                <a:latin typeface="Calibri" charset="0"/>
                <a:cs typeface="Calibri" charset="0"/>
              </a:rPr>
              <a:t>Man</a:t>
            </a:r>
            <a:r>
              <a:rPr lang="es-ES" sz="4000" dirty="0" smtClean="0">
                <a:latin typeface="Calibri" charset="0"/>
                <a:cs typeface="Calibri" charset="0"/>
              </a:rPr>
              <a:t> </a:t>
            </a:r>
            <a:r>
              <a:rPr lang="es-ES" sz="4000" dirty="0" err="1">
                <a:latin typeface="Calibri" charset="0"/>
                <a:cs typeface="Calibri" charset="0"/>
              </a:rPr>
              <a:t>Ray</a:t>
            </a:r>
            <a:r>
              <a:rPr lang="es-ES" sz="4000" dirty="0">
                <a:latin typeface="Calibri" charset="0"/>
                <a:cs typeface="Calibri" charset="0"/>
              </a:rPr>
              <a:t>    </a:t>
            </a:r>
          </a:p>
        </p:txBody>
      </p:sp>
      <p:pic>
        <p:nvPicPr>
          <p:cNvPr id="33794" name="Marcador de contenido 3" descr="toyen0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0" b="5340"/>
          <a:stretch>
            <a:fillRect/>
          </a:stretch>
        </p:blipFill>
        <p:spPr/>
      </p:pic>
      <p:pic>
        <p:nvPicPr>
          <p:cNvPr id="33795" name="Marcador de contenido 5" descr="113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0" b="69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455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 smtClean="0">
                <a:latin typeface="Times New Roman" charset="0"/>
              </a:rPr>
              <a:t>		Óscar </a:t>
            </a:r>
            <a:r>
              <a:rPr lang="es-ES" sz="4000" dirty="0">
                <a:latin typeface="Times New Roman" charset="0"/>
              </a:rPr>
              <a:t>Domínguez</a:t>
            </a:r>
            <a:br>
              <a:rPr lang="es-ES" sz="4000" dirty="0">
                <a:latin typeface="Times New Roman" charset="0"/>
              </a:rPr>
            </a:br>
            <a:r>
              <a:rPr lang="es-ES" sz="4000" dirty="0" smtClean="0">
                <a:latin typeface="Times New Roman" charset="0"/>
              </a:rPr>
              <a:t>			“Erótica</a:t>
            </a:r>
            <a:r>
              <a:rPr lang="ja-JP" altLang="es-ES" sz="4000" dirty="0">
                <a:latin typeface="Arial"/>
              </a:rPr>
              <a:t>”</a:t>
            </a:r>
            <a:r>
              <a:rPr lang="es-ES" altLang="ja-JP" sz="4000" dirty="0">
                <a:latin typeface="Arial"/>
              </a:rPr>
              <a:t> </a:t>
            </a:r>
            <a:endParaRPr lang="es-ES" sz="4000" dirty="0">
              <a:latin typeface="Times New Roman" charset="0"/>
            </a:endParaRPr>
          </a:p>
        </p:txBody>
      </p:sp>
      <p:graphicFrame>
        <p:nvGraphicFramePr>
          <p:cNvPr id="12390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785938" y="1600200"/>
          <a:ext cx="5570537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Fotografía de Photo Editor" r:id="rId3" imgW="6095238" imgH="4952381" progId="MSPhotoEd.3">
                  <p:embed/>
                </p:oleObj>
              </mc:Choice>
              <mc:Fallback>
                <p:oleObj name="Fotografía de Photo Editor" r:id="rId3" imgW="6095238" imgH="49523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1600200"/>
                        <a:ext cx="5570537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3387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93060" y="0"/>
            <a:ext cx="77843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3600" dirty="0" smtClean="0"/>
          </a:p>
          <a:p>
            <a:pPr algn="just"/>
            <a:r>
              <a:rPr lang="es-ES" sz="3600" dirty="0" smtClean="0"/>
              <a:t>			Agustín Espinosa, </a:t>
            </a:r>
          </a:p>
          <a:p>
            <a:pPr algn="just"/>
            <a:r>
              <a:rPr lang="es-ES" sz="3600" i="1" dirty="0" smtClean="0"/>
              <a:t>						Crimen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Estaba </a:t>
            </a:r>
            <a:r>
              <a:rPr lang="es-ES" sz="2400" dirty="0"/>
              <a:t>casado con una mujer lo arbitrariamente hermosa para que, a pesar de su juventud insultante, fuera superior a su juventud su hermosura. Ella se masturbaba cotidianamente sobre él, mientras besaba el retrato de un muchacho de suave bigote oscuro.</a:t>
            </a:r>
            <a:endParaRPr lang="es-ES_tradnl" sz="2400" dirty="0"/>
          </a:p>
          <a:p>
            <a:pPr algn="just"/>
            <a:r>
              <a:rPr lang="es-ES" sz="2400" dirty="0"/>
              <a:t>Se orinaba y se descomía sobre él. Y escupía -y hasta se vomitaba- sobre aquel débil hombre enamorado, satisfaciendo así una necesidad </a:t>
            </a:r>
            <a:r>
              <a:rPr lang="es-ES" sz="2400" dirty="0" err="1"/>
              <a:t>inencauzable</a:t>
            </a:r>
            <a:r>
              <a:rPr lang="es-ES" sz="2400" dirty="0"/>
              <a:t> y conquistando, de paso, la disciplina de una sexualidad de la que era la sola dueña y oficiante.</a:t>
            </a:r>
            <a:endParaRPr lang="es-ES_tradnl" sz="2400" dirty="0"/>
          </a:p>
          <a:p>
            <a:pPr algn="just"/>
            <a:r>
              <a:rPr lang="es-ES" sz="2400" dirty="0"/>
              <a:t>Ese hombre no era otro que yo mismo.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309075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 smtClean="0">
                <a:latin typeface="Book Antiqua" charset="0"/>
              </a:rPr>
              <a:t>	Emeterio </a:t>
            </a:r>
            <a:r>
              <a:rPr lang="es-ES" sz="4000" dirty="0">
                <a:latin typeface="Book Antiqua" charset="0"/>
              </a:rPr>
              <a:t>Gutiérrez </a:t>
            </a:r>
            <a:r>
              <a:rPr lang="es-ES" sz="4000" dirty="0" err="1">
                <a:latin typeface="Book Antiqua" charset="0"/>
              </a:rPr>
              <a:t>Albelo</a:t>
            </a:r>
            <a:r>
              <a:rPr lang="es-ES" sz="4000" dirty="0">
                <a:latin typeface="Book Antiqua" charset="0"/>
              </a:rPr>
              <a:t>;</a:t>
            </a:r>
            <a:br>
              <a:rPr lang="es-ES" sz="4000" dirty="0">
                <a:latin typeface="Book Antiqua" charset="0"/>
              </a:rPr>
            </a:br>
            <a:r>
              <a:rPr lang="es-ES" sz="4000" dirty="0" smtClean="0">
                <a:latin typeface="Book Antiqua" charset="0"/>
              </a:rPr>
              <a:t>		</a:t>
            </a:r>
            <a:r>
              <a:rPr lang="es-ES" sz="4000" i="1" dirty="0" smtClean="0">
                <a:latin typeface="Book Antiqua" charset="0"/>
              </a:rPr>
              <a:t>Enigma </a:t>
            </a:r>
            <a:r>
              <a:rPr lang="es-ES" sz="4000" i="1" dirty="0">
                <a:latin typeface="Book Antiqua" charset="0"/>
              </a:rPr>
              <a:t>del </a:t>
            </a:r>
            <a:r>
              <a:rPr lang="es-ES" sz="4000" i="1" dirty="0" smtClean="0">
                <a:latin typeface="Book Antiqua" charset="0"/>
              </a:rPr>
              <a:t>invitado </a:t>
            </a:r>
            <a:endParaRPr lang="es-ES" sz="4000" dirty="0">
              <a:latin typeface="Book Antiqua" charset="0"/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s-ES_tradnl" sz="2000" dirty="0">
                <a:latin typeface="Book Antiqua" charset="0"/>
              </a:rPr>
              <a:t>	</a:t>
            </a:r>
            <a:r>
              <a:rPr lang="es-ES_tradnl" sz="2200" dirty="0" smtClean="0">
                <a:latin typeface="Book Antiqua" charset="0"/>
              </a:rPr>
              <a:t>Un </a:t>
            </a:r>
            <a:r>
              <a:rPr lang="es-ES_tradnl" sz="2200" dirty="0">
                <a:latin typeface="Book Antiqua" charset="0"/>
              </a:rPr>
              <a:t>esqueleto y una estatua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_tradnl" sz="2200" dirty="0" smtClean="0">
                <a:latin typeface="Book Antiqua" charset="0"/>
              </a:rPr>
              <a:t>	en </a:t>
            </a:r>
            <a:r>
              <a:rPr lang="es-ES_tradnl" sz="2200" dirty="0">
                <a:latin typeface="Book Antiqua" charset="0"/>
              </a:rPr>
              <a:t>cada uno de los tres respiros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_tradnl" sz="2200" dirty="0">
                <a:latin typeface="Book Antiqua" charset="0"/>
              </a:rPr>
              <a:t>	de la escalera amarga.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_tradnl" sz="2200" dirty="0">
                <a:latin typeface="Book Antiqua" charset="0"/>
              </a:rPr>
              <a:t>	Un esqueleto y una estatua.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_tradnl" sz="2200" dirty="0">
                <a:latin typeface="Book Antiqua" charset="0"/>
              </a:rPr>
              <a:t>	Con qué ansiedad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_tradnl" sz="2200" dirty="0">
                <a:latin typeface="Book Antiqua" charset="0"/>
              </a:rPr>
              <a:t>	precipitada.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_tradnl" sz="2200" dirty="0">
                <a:latin typeface="Book Antiqua" charset="0"/>
              </a:rPr>
              <a:t>	Con qué saltos eléctricos,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_tradnl" sz="2200" dirty="0">
                <a:latin typeface="Book Antiqua" charset="0"/>
              </a:rPr>
              <a:t>	llegué a la meta máxima.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_tradnl" sz="2200" dirty="0">
                <a:latin typeface="Book Antiqua" charset="0"/>
              </a:rPr>
              <a:t>	Ante los restregones de anecdóticas miradas.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_tradnl" sz="2200" dirty="0">
                <a:latin typeface="Book Antiqua" charset="0"/>
              </a:rPr>
              <a:t>	Ante un enlevitado coro de papanatas.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_tradnl" sz="2200" dirty="0">
                <a:latin typeface="Book Antiqua" charset="0"/>
              </a:rPr>
              <a:t>	Y con qué fría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_tradnl" sz="2200" dirty="0">
                <a:latin typeface="Book Antiqua" charset="0"/>
              </a:rPr>
              <a:t>	rabia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_tradnl" sz="2200" dirty="0">
                <a:latin typeface="Book Antiqua" charset="0"/>
              </a:rPr>
              <a:t>	arrojé el uno contra el otro.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_tradnl" sz="2200" dirty="0">
                <a:latin typeface="Book Antiqua" charset="0"/>
              </a:rPr>
              <a:t>	En abrazo de músicas opacas.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_tradnl" sz="2200" dirty="0">
                <a:latin typeface="Book Antiqua" charset="0"/>
              </a:rPr>
              <a:t>	Hasta lograr que se fundieran -un instante-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_tradnl" sz="2200" dirty="0">
                <a:latin typeface="Book Antiqua" charset="0"/>
              </a:rPr>
              <a:t>	esqueleto y estatua.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_tradnl" sz="1800" dirty="0">
                <a:latin typeface="Book Antiqua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1896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sz="4400" dirty="0" smtClean="0"/>
              <a:t>LA MIRADA SURREALISTA</a:t>
            </a:r>
            <a:endParaRPr lang="es-ES" sz="4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91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836613"/>
            <a:ext cx="8229600" cy="45259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s-ES_tradnl" sz="2400">
                <a:latin typeface="Book Antiqua" charset="0"/>
              </a:rPr>
              <a:t>	Pero, después, rodaron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_tradnl" sz="2400">
                <a:latin typeface="Book Antiqua" charset="0"/>
              </a:rPr>
              <a:t>	-nupcias desbaratadas-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_tradnl" sz="2400">
                <a:latin typeface="Book Antiqua" charset="0"/>
              </a:rPr>
              <a:t>	estrepitosamente,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_tradnl" sz="2400">
                <a:latin typeface="Book Antiqua" charset="0"/>
              </a:rPr>
              <a:t>	por la escalera amarga.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_tradnl" sz="2400">
                <a:latin typeface="Book Antiqua" charset="0"/>
              </a:rPr>
              <a:t>	Nadie pudo evitar que entrechocaran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_tradnl" sz="2400">
                <a:latin typeface="Book Antiqua" charset="0"/>
              </a:rPr>
              <a:t>	sobre la otra pareja del segundo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_tradnl" sz="2400">
                <a:latin typeface="Book Antiqua" charset="0"/>
              </a:rPr>
              <a:t>	que repitió la triste farsa.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_tradnl" sz="2400">
                <a:latin typeface="Book Antiqua" charset="0"/>
              </a:rPr>
              <a:t>	Y ésta, a su vez, sobre la del primero.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_tradnl" sz="2400">
                <a:latin typeface="Book Antiqua" charset="0"/>
              </a:rPr>
              <a:t>	Donde tuvo fin el drama.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_tradnl" sz="2400">
                <a:latin typeface="Book Antiqua" charset="0"/>
              </a:rPr>
              <a:t>	Con su expresión sextuplicada.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_tradnl" sz="2400">
                <a:latin typeface="Book Antiqua" charset="0"/>
              </a:rPr>
              <a:t>	Resuelto en un informe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_tradnl" sz="2400">
                <a:latin typeface="Book Antiqua" charset="0"/>
              </a:rPr>
              <a:t>	montón de huesos y piltrafas.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_tradnl" sz="2400">
                <a:latin typeface="Book Antiqua" charset="0"/>
              </a:rPr>
              <a:t>	(Oculto, bien oculto,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_tradnl" sz="2400">
                <a:latin typeface="Book Antiqua" charset="0"/>
              </a:rPr>
              <a:t>	tras las paredes de la madrugada.)</a:t>
            </a:r>
            <a:r>
              <a:rPr lang="es-ES" sz="2400">
                <a:latin typeface="Book Antiqua" charset="0"/>
              </a:rPr>
              <a:t> </a:t>
            </a:r>
            <a:endParaRPr lang="es-ES_tradnl" sz="2400">
              <a:latin typeface="Book Antiqua" charset="0"/>
            </a:endParaRPr>
          </a:p>
          <a:p>
            <a:pPr>
              <a:lnSpc>
                <a:spcPct val="80000"/>
              </a:lnSpc>
            </a:pPr>
            <a:endParaRPr lang="es-ES" sz="2400">
              <a:latin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André Breton, </a:t>
            </a:r>
            <a:r>
              <a:rPr lang="es-ES" i="1" dirty="0" smtClean="0"/>
              <a:t>Segundo Manifiesto</a:t>
            </a:r>
            <a:endParaRPr lang="es-ES" i="1" dirty="0"/>
          </a:p>
        </p:txBody>
      </p:sp>
      <p:sp>
        <p:nvSpPr>
          <p:cNvPr id="48130" name="Marcador de texto 3"/>
          <p:cNvSpPr>
            <a:spLocks noGrp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400" dirty="0">
                <a:latin typeface="Calibri" charset="0"/>
                <a:cs typeface="Calibri" charset="0"/>
              </a:rPr>
              <a:t>El surrealismo vivirá incluso cuando no quede ni uno solo de aquellos que fueron los primeros en percatarse de las oportunidades de expresión y hallazgo de verdad que les ofrecía. Es demasiado tarde ya para que la semilla no germine infinitamente en el campo </a:t>
            </a:r>
            <a:r>
              <a:rPr lang="es-ES" sz="2400" dirty="0" smtClean="0">
                <a:latin typeface="Calibri" charset="0"/>
                <a:cs typeface="Calibri" charset="0"/>
              </a:rPr>
              <a:t>humano…</a:t>
            </a:r>
            <a:endParaRPr lang="es-ES" sz="2400" dirty="0">
              <a:latin typeface="Calibri" charset="0"/>
              <a:cs typeface="Calibri" charset="0"/>
            </a:endParaRPr>
          </a:p>
        </p:txBody>
      </p:sp>
      <p:pic>
        <p:nvPicPr>
          <p:cNvPr id="12" name="Marcador de posición de imagen 11" descr="GlasAugenTraduction_full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63" r="-916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2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914" y="-127000"/>
            <a:ext cx="4842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8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Magritte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2" b="8262"/>
          <a:stretch>
            <a:fillRect/>
          </a:stretch>
        </p:blipFill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/>
              <a:t/>
            </a:r>
            <a:br>
              <a:rPr lang="es-ES" sz="4000" dirty="0"/>
            </a:br>
            <a:r>
              <a:rPr lang="es-ES" sz="4000" dirty="0" smtClean="0"/>
              <a:t>	René </a:t>
            </a:r>
            <a:r>
              <a:rPr lang="es-ES" sz="4000" dirty="0" err="1"/>
              <a:t>Magritte</a:t>
            </a:r>
            <a:r>
              <a:rPr lang="es-ES" sz="4000" dirty="0"/>
              <a:t>:</a:t>
            </a:r>
            <a:r>
              <a:rPr lang="ja-JP" altLang="es-ES" sz="4000" dirty="0">
                <a:latin typeface="Arial"/>
              </a:rPr>
              <a:t>“</a:t>
            </a:r>
            <a:r>
              <a:rPr lang="es-ES" sz="4000" dirty="0"/>
              <a:t>Falso espejo</a:t>
            </a:r>
            <a:r>
              <a:rPr lang="ja-JP" altLang="es-ES" sz="4000" dirty="0">
                <a:latin typeface="Arial"/>
              </a:rPr>
              <a:t>”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14740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 smtClean="0"/>
              <a:t>		René </a:t>
            </a:r>
            <a:r>
              <a:rPr lang="es-ES" sz="4000" dirty="0" err="1"/>
              <a:t>Magritte</a:t>
            </a:r>
            <a:r>
              <a:rPr lang="es-ES" sz="4000" dirty="0"/>
              <a:t>:</a:t>
            </a:r>
            <a:br>
              <a:rPr lang="es-ES" sz="4000" dirty="0"/>
            </a:br>
            <a:r>
              <a:rPr lang="es-ES" sz="4000" dirty="0" smtClean="0"/>
              <a:t>	</a:t>
            </a:r>
            <a:r>
              <a:rPr lang="ja-JP" altLang="es-ES" sz="4000" dirty="0" smtClean="0">
                <a:latin typeface="Arial"/>
              </a:rPr>
              <a:t>“</a:t>
            </a:r>
            <a:r>
              <a:rPr lang="es-ES" sz="4000" dirty="0" smtClean="0"/>
              <a:t>La </a:t>
            </a:r>
            <a:r>
              <a:rPr lang="es-ES" sz="4000" dirty="0"/>
              <a:t>traición de las imágenes</a:t>
            </a:r>
            <a:r>
              <a:rPr lang="ja-JP" altLang="es-ES" sz="4000" dirty="0">
                <a:latin typeface="Arial"/>
              </a:rPr>
              <a:t>”</a:t>
            </a:r>
            <a:endParaRPr lang="es-ES" sz="4000" dirty="0"/>
          </a:p>
        </p:txBody>
      </p:sp>
      <p:pic>
        <p:nvPicPr>
          <p:cNvPr id="9220" name="Picture 4" descr="Magri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133600"/>
            <a:ext cx="5581650" cy="3981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53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	</a:t>
            </a:r>
            <a:endParaRPr lang="es-ES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			René  </a:t>
            </a:r>
            <a:r>
              <a:rPr lang="es-ES" dirty="0" err="1" smtClean="0"/>
              <a:t>Magritte</a:t>
            </a:r>
            <a:r>
              <a:rPr lang="es-ES" dirty="0" smtClean="0"/>
              <a:t> , </a:t>
            </a:r>
            <a:br>
              <a:rPr lang="es-ES" dirty="0" smtClean="0"/>
            </a:br>
            <a:r>
              <a:rPr lang="es-ES" dirty="0" smtClean="0"/>
              <a:t>		“La invención colectiva”</a:t>
            </a:r>
            <a:endParaRPr lang="es-ES" dirty="0"/>
          </a:p>
        </p:txBody>
      </p:sp>
      <p:pic>
        <p:nvPicPr>
          <p:cNvPr id="26628" name="Picture 4" descr="collective-inven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316" y="2145167"/>
            <a:ext cx="5581650" cy="3524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58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>
                <a:latin typeface="Calibri" charset="0"/>
                <a:cs typeface="Calibri" charset="0"/>
              </a:rPr>
              <a:t>			</a:t>
            </a:r>
            <a:r>
              <a:rPr lang="es-ES" sz="4000" dirty="0" smtClean="0">
                <a:latin typeface="Calibri" charset="0"/>
                <a:cs typeface="Calibri" charset="0"/>
              </a:rPr>
              <a:t>Belleza </a:t>
            </a:r>
            <a:r>
              <a:rPr lang="es-ES" sz="4000" dirty="0">
                <a:latin typeface="Calibri" charset="0"/>
                <a:cs typeface="Calibri" charset="0"/>
              </a:rPr>
              <a:t>convulsiva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s-ES" dirty="0" smtClean="0">
              <a:ea typeface="+mn-ea"/>
              <a:cs typeface="+mn-cs"/>
            </a:endParaRPr>
          </a:p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r>
              <a:rPr lang="es-ES" dirty="0" smtClean="0">
                <a:latin typeface="Calibri"/>
                <a:ea typeface="+mn-ea"/>
                <a:cs typeface="Calibri"/>
              </a:rPr>
              <a:t>La imagen más pura es la que contiene mayor grado de arbitrariedad, aquella que más tardamos en traducir al lenguaje práctico.</a:t>
            </a:r>
          </a:p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r>
              <a:rPr lang="es-ES" dirty="0" smtClean="0">
                <a:latin typeface="Calibri"/>
                <a:cs typeface="Calibri"/>
              </a:rPr>
              <a:t>La belleza será convulsiva o no será.</a:t>
            </a:r>
            <a:endParaRPr lang="es-ES" dirty="0" smtClean="0">
              <a:latin typeface="Calibri"/>
              <a:ea typeface="+mn-ea"/>
              <a:cs typeface="Calibri"/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s-ES" dirty="0" smtClean="0">
                <a:latin typeface="Calibri"/>
                <a:ea typeface="+mn-ea"/>
                <a:cs typeface="Calibri"/>
              </a:rPr>
              <a:t>	André  Breton</a:t>
            </a:r>
            <a:endParaRPr lang="es-ES" dirty="0">
              <a:latin typeface="Calibri"/>
              <a:ea typeface="+mn-ea"/>
              <a:cs typeface="Calibri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9590" b="-195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5900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ítulo 6"/>
          <p:cNvSpPr>
            <a:spLocks noGrp="1"/>
          </p:cNvSpPr>
          <p:nvPr>
            <p:ph type="title"/>
          </p:nvPr>
        </p:nvSpPr>
        <p:spPr>
          <a:xfrm>
            <a:off x="4805363" y="290513"/>
            <a:ext cx="3657600" cy="90963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ES" sz="1800" dirty="0">
                <a:latin typeface="Goudy Old Style" charset="0"/>
              </a:rPr>
              <a:t>  </a:t>
            </a:r>
            <a:r>
              <a:rPr lang="es-ES" sz="1600" dirty="0">
                <a:latin typeface="Goudy Old Style" charset="0"/>
              </a:rPr>
              <a:t>     </a:t>
            </a:r>
            <a:r>
              <a:rPr lang="es-ES" sz="2000" dirty="0">
                <a:latin typeface="Goudy Old Style" charset="0"/>
              </a:rPr>
              <a:t>         </a:t>
            </a:r>
            <a:r>
              <a:rPr lang="es-ES" sz="2000" dirty="0">
                <a:latin typeface="Calibri" charset="0"/>
                <a:cs typeface="Calibri" charset="0"/>
              </a:rPr>
              <a:t>  Luis Buñuel: </a:t>
            </a:r>
            <a:br>
              <a:rPr lang="es-ES" sz="2000" dirty="0">
                <a:latin typeface="Calibri" charset="0"/>
                <a:cs typeface="Calibri" charset="0"/>
              </a:rPr>
            </a:br>
            <a:r>
              <a:rPr lang="es-ES" sz="2000" dirty="0">
                <a:latin typeface="Calibri" charset="0"/>
                <a:cs typeface="Calibri" charset="0"/>
              </a:rPr>
              <a:t>“El cine como instrumento de poesía”</a:t>
            </a:r>
          </a:p>
        </p:txBody>
      </p:sp>
      <p:pic>
        <p:nvPicPr>
          <p:cNvPr id="3" name="Marcador de posición de imagen 2" descr="un-perro-andaluz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6" r="27346"/>
          <a:stretch>
            <a:fillRect/>
          </a:stretch>
        </p:blipFill>
        <p:spPr>
          <a:xfrm rot="21421631">
            <a:off x="808038" y="668338"/>
            <a:ext cx="3468687" cy="5124450"/>
          </a:xfrm>
          <a:prstGeom prst="rect">
            <a:avLst/>
          </a:prstGeom>
        </p:spPr>
      </p:pic>
      <p:sp>
        <p:nvSpPr>
          <p:cNvPr id="17410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83113" y="1370013"/>
            <a:ext cx="4225925" cy="3787775"/>
          </a:xfrm>
        </p:spPr>
        <p:txBody>
          <a:bodyPr>
            <a:normAutofit fontScale="70000" lnSpcReduction="20000"/>
          </a:bodyPr>
          <a:lstStyle/>
          <a:p>
            <a:endParaRPr lang="es-ES_tradnl" sz="1800" dirty="0">
              <a:latin typeface="Calibri" charset="0"/>
              <a:cs typeface="Calibri" charset="0"/>
            </a:endParaRPr>
          </a:p>
          <a:p>
            <a:pPr algn="just"/>
            <a:r>
              <a:rPr lang="es-ES_tradnl" sz="1800" dirty="0">
                <a:latin typeface="Calibri" charset="0"/>
                <a:cs typeface="Calibri" charset="0"/>
              </a:rPr>
              <a:t>El cine es un arma maravillosa y peligrosa si la maneja un espíritu libre. Es el mejor instrumento para expresar el mundo de los sueños, de las emociones, del instinto.</a:t>
            </a:r>
          </a:p>
          <a:p>
            <a:pPr algn="just"/>
            <a:r>
              <a:rPr lang="es-ES_tradnl" sz="1800" dirty="0">
                <a:latin typeface="Calibri" charset="0"/>
                <a:cs typeface="Calibri" charset="0"/>
              </a:rPr>
              <a:t> </a:t>
            </a:r>
          </a:p>
          <a:p>
            <a:pPr algn="just"/>
            <a:r>
              <a:rPr lang="es-ES_tradnl" sz="1800" dirty="0">
                <a:latin typeface="Calibri" charset="0"/>
                <a:cs typeface="Calibri" charset="0"/>
              </a:rPr>
              <a:t>La noche paulatina que invade la sala equivale a cerrar los ojos: entonces, comienza en la pantalla, y en el hombre, la incursión por la noche de la inconsciencia; las imágenes, como en el sueño, aparecen y desaparecen a través de disolvencias y oscurecimientos; el tiempo y el espacio se hacen flexibles, </a:t>
            </a:r>
            <a:r>
              <a:rPr lang="es-ES_tradnl" sz="1800" dirty="0" smtClean="0">
                <a:latin typeface="Calibri" charset="0"/>
                <a:cs typeface="Calibri" charset="0"/>
              </a:rPr>
              <a:t>se </a:t>
            </a:r>
            <a:r>
              <a:rPr lang="es-ES_tradnl" sz="1800" dirty="0">
                <a:latin typeface="Calibri" charset="0"/>
                <a:cs typeface="Calibri" charset="0"/>
              </a:rPr>
              <a:t>encogen y alargan a su voluntad, el orden cronológico y los valores relativos de duración no responden ya a la realidad.</a:t>
            </a:r>
          </a:p>
          <a:p>
            <a:r>
              <a:rPr lang="es-ES_tradnl" dirty="0">
                <a:latin typeface="Calibri" charset="0"/>
                <a:cs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95809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95088"/>
            <a:ext cx="8229600" cy="2171700"/>
          </a:xfrm>
        </p:spPr>
        <p:txBody>
          <a:bodyPr>
            <a:normAutofit/>
          </a:bodyPr>
          <a:lstStyle/>
          <a:p>
            <a:r>
              <a:rPr lang="es-ES" sz="4400" dirty="0"/>
              <a:t>	</a:t>
            </a:r>
            <a:br>
              <a:rPr lang="es-ES" sz="4400" dirty="0"/>
            </a:br>
            <a:endParaRPr lang="es-ES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" sz="2800" dirty="0" smtClean="0"/>
              <a:t>		</a:t>
            </a:r>
            <a:endParaRPr lang="es-ES" sz="2800" dirty="0"/>
          </a:p>
          <a:p>
            <a:pPr>
              <a:buFontTx/>
              <a:buNone/>
            </a:pPr>
            <a:r>
              <a:rPr lang="es-ES" sz="2800" dirty="0"/>
              <a:t>			</a:t>
            </a:r>
          </a:p>
        </p:txBody>
      </p:sp>
      <p:pic>
        <p:nvPicPr>
          <p:cNvPr id="90116" name="Picture 4" descr="Paisaje surrealis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4817" y="2851985"/>
            <a:ext cx="4038600" cy="31797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661988" y="15430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ES" baseline="0"/>
          </a:p>
        </p:txBody>
      </p:sp>
      <p:sp>
        <p:nvSpPr>
          <p:cNvPr id="2" name="Rectángulo 1"/>
          <p:cNvSpPr/>
          <p:nvPr/>
        </p:nvSpPr>
        <p:spPr>
          <a:xfrm>
            <a:off x="1210235" y="1090706"/>
            <a:ext cx="56477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 smtClean="0"/>
              <a:t>				</a:t>
            </a:r>
            <a:r>
              <a:rPr lang="es-ES" sz="2800" dirty="0" err="1" smtClean="0"/>
              <a:t>Toyen</a:t>
            </a:r>
            <a:r>
              <a:rPr lang="es-ES" sz="2800" dirty="0" smtClean="0"/>
              <a:t>: </a:t>
            </a:r>
            <a:br>
              <a:rPr lang="es-ES" sz="2800" dirty="0" smtClean="0"/>
            </a:br>
            <a:r>
              <a:rPr lang="es-ES" sz="2800" dirty="0" smtClean="0"/>
              <a:t>	 	“Paisaje	surrealista</a:t>
            </a:r>
            <a:r>
              <a:rPr lang="ja-JP" altLang="es-ES" sz="2800" dirty="0" smtClean="0">
                <a:latin typeface="Arial"/>
              </a:rPr>
              <a:t>”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170222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1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882900" y="1524000"/>
          <a:ext cx="33782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Fotografía de Photo Editor" r:id="rId3" imgW="7895238" imgH="10685714" progId="MSPhotoEd.3">
                  <p:embed/>
                </p:oleObj>
              </mc:Choice>
              <mc:Fallback>
                <p:oleObj name="Fotografía de Photo Editor" r:id="rId3" imgW="7895238" imgH="1068571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1524000"/>
                        <a:ext cx="33782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 smtClean="0">
                <a:latin typeface="Times New Roman" charset="0"/>
              </a:rPr>
              <a:t>			Juan </a:t>
            </a:r>
            <a:r>
              <a:rPr lang="es-ES" sz="4000" dirty="0">
                <a:latin typeface="Times New Roman" charset="0"/>
              </a:rPr>
              <a:t>Ismael </a:t>
            </a:r>
            <a:r>
              <a:rPr lang="es-ES" sz="4000" dirty="0" smtClean="0">
                <a:latin typeface="Times New Roman" charset="0"/>
              </a:rPr>
              <a:t/>
            </a:r>
            <a:br>
              <a:rPr lang="es-ES" sz="4000" dirty="0" smtClean="0">
                <a:latin typeface="Times New Roman" charset="0"/>
              </a:rPr>
            </a:br>
            <a:r>
              <a:rPr lang="es-ES" sz="4000" dirty="0" smtClean="0">
                <a:latin typeface="Times New Roman" charset="0"/>
              </a:rPr>
              <a:t>		</a:t>
            </a:r>
            <a:r>
              <a:rPr lang="ja-JP" altLang="es-ES" sz="4000" dirty="0" smtClean="0">
                <a:latin typeface="Arial"/>
              </a:rPr>
              <a:t>“</a:t>
            </a:r>
            <a:r>
              <a:rPr lang="es-ES" sz="4000" dirty="0">
                <a:latin typeface="Times New Roman" charset="0"/>
              </a:rPr>
              <a:t>Reloj fuera del tiempo</a:t>
            </a:r>
            <a:r>
              <a:rPr lang="ja-JP" altLang="es-ES" sz="4000" dirty="0">
                <a:latin typeface="Arial"/>
              </a:rPr>
              <a:t>”</a:t>
            </a:r>
            <a:endParaRPr lang="es-ES" sz="40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Papel.thmx</Template>
  <TotalTime>116</TotalTime>
  <Words>375</Words>
  <Application>Microsoft Macintosh PowerPoint</Application>
  <PresentationFormat>Presentación en pantalla (4:3)</PresentationFormat>
  <Paragraphs>84</Paragraphs>
  <Slides>22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3" baseType="lpstr">
      <vt:lpstr>Arial</vt:lpstr>
      <vt:lpstr>Book Antiqua</vt:lpstr>
      <vt:lpstr>Calibri</vt:lpstr>
      <vt:lpstr>Constantia</vt:lpstr>
      <vt:lpstr>Goudy Old Style</vt:lpstr>
      <vt:lpstr>ＭＳ Ｐゴシック</vt:lpstr>
      <vt:lpstr>Times New Roman</vt:lpstr>
      <vt:lpstr>Wingdings 2</vt:lpstr>
      <vt:lpstr>ヒラギノ角ゴ Pro W3</vt:lpstr>
      <vt:lpstr>Papel</vt:lpstr>
      <vt:lpstr>Fotografía de Photo Editor</vt:lpstr>
      <vt:lpstr>             El surrealismo y el cine Luis Buñuel y Jan Švankmajer  Isabel Castells,  Universidad de La Laguna</vt:lpstr>
      <vt:lpstr>Presentación de PowerPoint</vt:lpstr>
      <vt:lpstr>  René Magritte:“Falso espejo”</vt:lpstr>
      <vt:lpstr>  René Magritte:  “La traición de las imágenes”</vt:lpstr>
      <vt:lpstr>   René  Magritte ,    “La invención colectiva”</vt:lpstr>
      <vt:lpstr>   Belleza convulsiva</vt:lpstr>
      <vt:lpstr>                  Luis Buñuel:  “El cine como instrumento de poesía”</vt:lpstr>
      <vt:lpstr>  </vt:lpstr>
      <vt:lpstr>   Juan Ismael    “Reloj fuera del tiempo”</vt:lpstr>
      <vt:lpstr>LA VIDA SECRETA DE LOS OBJETOS</vt:lpstr>
      <vt:lpstr>        LA REALIDAD           DEL SUEÑO</vt:lpstr>
      <vt:lpstr>VASOS COMUNICANTES</vt:lpstr>
      <vt:lpstr>Presentación de PowerPoint</vt:lpstr>
      <vt:lpstr> </vt:lpstr>
      <vt:lpstr> A. Breton, Segundo manifiesto </vt:lpstr>
      <vt:lpstr>Toyen                 Man Ray    </vt:lpstr>
      <vt:lpstr>  Óscar Domínguez    “Erótica” </vt:lpstr>
      <vt:lpstr>Presentación de PowerPoint</vt:lpstr>
      <vt:lpstr> Emeterio Gutiérrez Albelo;   Enigma del invitado </vt:lpstr>
      <vt:lpstr>Presentación de PowerPoint</vt:lpstr>
      <vt:lpstr>André Breton, Segundo Manifiesto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SURREALISMO Y EL CINE</dc:title>
  <dc:creator>isabel</dc:creator>
  <cp:lastModifiedBy>Isabel Castells Molina</cp:lastModifiedBy>
  <cp:revision>16</cp:revision>
  <dcterms:created xsi:type="dcterms:W3CDTF">2014-11-18T12:24:55Z</dcterms:created>
  <dcterms:modified xsi:type="dcterms:W3CDTF">2016-06-06T12:51:38Z</dcterms:modified>
</cp:coreProperties>
</file>